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311" r:id="rId2"/>
    <p:sldId id="323" r:id="rId3"/>
    <p:sldId id="302" r:id="rId4"/>
    <p:sldId id="332" r:id="rId5"/>
    <p:sldId id="318" r:id="rId6"/>
    <p:sldId id="319" r:id="rId7"/>
    <p:sldId id="303" r:id="rId8"/>
    <p:sldId id="304" r:id="rId9"/>
    <p:sldId id="296" r:id="rId10"/>
    <p:sldId id="309" r:id="rId11"/>
    <p:sldId id="326" r:id="rId12"/>
    <p:sldId id="295" r:id="rId13"/>
    <p:sldId id="325" r:id="rId14"/>
    <p:sldId id="297" r:id="rId15"/>
    <p:sldId id="289" r:id="rId16"/>
    <p:sldId id="299" r:id="rId17"/>
    <p:sldId id="327" r:id="rId18"/>
    <p:sldId id="324" r:id="rId19"/>
    <p:sldId id="320" r:id="rId20"/>
    <p:sldId id="329" r:id="rId21"/>
    <p:sldId id="307" r:id="rId22"/>
    <p:sldId id="300" r:id="rId23"/>
    <p:sldId id="331" r:id="rId24"/>
    <p:sldId id="310" r:id="rId25"/>
    <p:sldId id="321" r:id="rId26"/>
    <p:sldId id="313" r:id="rId27"/>
    <p:sldId id="322" r:id="rId28"/>
    <p:sldId id="316" r:id="rId29"/>
    <p:sldId id="330" r:id="rId30"/>
    <p:sldId id="333" r:id="rId31"/>
    <p:sldId id="317" r:id="rId32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 varScale="1">
        <p:scale>
          <a:sx n="113" d="100"/>
          <a:sy n="113" d="100"/>
        </p:scale>
        <p:origin x="1882" y="1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3/25/2024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  <a:endParaRPr lang="en-US" sz="2400" i="1" dirty="0"/>
              </a:p>
              <a:p>
                <a:r>
                  <a:rPr lang="en-US" sz="2400" dirty="0"/>
                  <a:t>The probability of accepting “bad” moves follows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an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600" y="1329869"/>
                <a:ext cx="8229600" cy="1609870"/>
              </a:xfrm>
              <a:blipFill>
                <a:blip r:embed="rId3"/>
                <a:stretch>
                  <a:fillRect l="-815" t="-6439" r="-1556" b="-5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48" y="3352800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591300" y="4643535"/>
            <a:ext cx="2324100" cy="535019"/>
          </a:xfrm>
          <a:prstGeom prst="wedgeRectCallout">
            <a:avLst>
              <a:gd name="adj1" fmla="val -138849"/>
              <a:gd name="adj2" fmla="val 79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accept good moves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591300" y="5263456"/>
            <a:ext cx="2324100" cy="1052899"/>
          </a:xfrm>
          <a:prstGeom prst="wedgeRectCallout">
            <a:avLst>
              <a:gd name="adj1" fmla="val -72380"/>
              <a:gd name="adj2" fmla="val -241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Uses the </a:t>
            </a:r>
            <a:r>
              <a:rPr lang="en-US" sz="1800" dirty="0"/>
              <a:t>Metropolis acceptance criterion to </a:t>
            </a:r>
            <a:r>
              <a:rPr lang="en-US" dirty="0"/>
              <a:t>accept “bad” moves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362200" y="4699198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948" y="6034256"/>
                <a:ext cx="5562600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4142272" y="3734999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934200" y="3046628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905000" y="5163879"/>
                <a:ext cx="76200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163879"/>
                <a:ext cx="76200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0" y="5715000"/>
            <a:ext cx="3950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E (neg. means the solution gets worse)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308208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447461" y="3397649"/>
            <a:ext cx="4159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exp(E/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temperature decreases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4373</TotalTime>
  <Words>2271</Words>
  <Application>Microsoft Office PowerPoint</Application>
  <PresentationFormat>On-screen Show (4:3)</PresentationFormat>
  <Paragraphs>304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47</cp:revision>
  <dcterms:created xsi:type="dcterms:W3CDTF">2021-02-13T00:06:29Z</dcterms:created>
  <dcterms:modified xsi:type="dcterms:W3CDTF">2024-03-25T21:26:54Z</dcterms:modified>
</cp:coreProperties>
</file>